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59" r:id="rId6"/>
    <p:sldId id="260" r:id="rId7"/>
    <p:sldId id="261" r:id="rId8"/>
    <p:sldId id="262"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CC"/>
    <a:srgbClr val="CC0066"/>
    <a:srgbClr val="320BA1"/>
    <a:srgbClr val="99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95" autoAdjust="0"/>
    <p:restoredTop sz="86415" autoAdjust="0"/>
  </p:normalViewPr>
  <p:slideViewPr>
    <p:cSldViewPr>
      <p:cViewPr varScale="1">
        <p:scale>
          <a:sx n="47" d="100"/>
          <a:sy n="47" d="100"/>
        </p:scale>
        <p:origin x="-1008" y="-91"/>
      </p:cViewPr>
      <p:guideLst>
        <p:guide orient="horz" pos="2160"/>
        <p:guide pos="2880"/>
      </p:guideLst>
    </p:cSldViewPr>
  </p:slideViewPr>
  <p:outlineViewPr>
    <p:cViewPr>
      <p:scale>
        <a:sx n="33" d="100"/>
        <a:sy n="33" d="100"/>
      </p:scale>
      <p:origin x="206"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2D208B-0776-4ABF-AF4F-940083FE27A1}"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US"/>
        </a:p>
      </dgm:t>
    </dgm:pt>
    <dgm:pt modelId="{D17FD0AA-0212-4772-AEF2-0D31E256C25B}">
      <dgm:prSet/>
      <dgm:spPr/>
      <dgm:t>
        <a:bodyPr/>
        <a:lstStyle/>
        <a:p>
          <a:pPr rtl="0"/>
          <a:r>
            <a:rPr lang="en-US" b="1" i="1" u="sng" cap="none" spc="0" dirty="0" smtClean="0">
              <a:ln w="18415" cmpd="sng">
                <a:solidFill>
                  <a:srgbClr val="FFC000"/>
                </a:solidFill>
                <a:prstDash val="solid"/>
              </a:ln>
              <a:solidFill>
                <a:srgbClr val="FFFFFF"/>
              </a:solidFill>
              <a:effectLst>
                <a:outerShdw blurRad="63500" dir="3600000" algn="tl" rotWithShape="0">
                  <a:srgbClr val="000000">
                    <a:alpha val="70000"/>
                  </a:srgbClr>
                </a:outerShdw>
              </a:effectLst>
            </a:rPr>
            <a:t>Welcome</a:t>
          </a:r>
          <a:r>
            <a:rPr lang="en-US" b="1" i="1" u="sng" dirty="0" smtClean="0">
              <a:ln>
                <a:solidFill>
                  <a:srgbClr val="FFC000"/>
                </a:solidFill>
              </a:ln>
            </a:rPr>
            <a:t> To MusicBrainz</a:t>
          </a:r>
          <a:endParaRPr lang="en-US" b="1" i="1" u="sng" dirty="0">
            <a:ln>
              <a:solidFill>
                <a:srgbClr val="FFC000"/>
              </a:solidFill>
            </a:ln>
          </a:endParaRPr>
        </a:p>
      </dgm:t>
    </dgm:pt>
    <dgm:pt modelId="{B31D4D84-6C0C-4B57-8F40-BBAAC4F2E4D0}" type="parTrans" cxnId="{7895317A-5F33-4AEB-A0B8-32AD7FF5718E}">
      <dgm:prSet/>
      <dgm:spPr/>
      <dgm:t>
        <a:bodyPr/>
        <a:lstStyle/>
        <a:p>
          <a:endParaRPr lang="en-US">
            <a:ln>
              <a:solidFill>
                <a:srgbClr val="FFC000"/>
              </a:solidFill>
            </a:ln>
          </a:endParaRPr>
        </a:p>
      </dgm:t>
    </dgm:pt>
    <dgm:pt modelId="{7080CF7B-23FB-450C-8752-2C8D2C68560F}" type="sibTrans" cxnId="{7895317A-5F33-4AEB-A0B8-32AD7FF5718E}">
      <dgm:prSet/>
      <dgm:spPr/>
      <dgm:t>
        <a:bodyPr/>
        <a:lstStyle/>
        <a:p>
          <a:endParaRPr lang="en-US">
            <a:ln>
              <a:solidFill>
                <a:srgbClr val="FFC000"/>
              </a:solidFill>
            </a:ln>
          </a:endParaRPr>
        </a:p>
      </dgm:t>
    </dgm:pt>
    <dgm:pt modelId="{2A8DBB94-53B0-4A0D-82C3-0C83CCC03B2A}" type="pres">
      <dgm:prSet presAssocID="{4F2D208B-0776-4ABF-AF4F-940083FE27A1}" presName="linear" presStyleCnt="0">
        <dgm:presLayoutVars>
          <dgm:animLvl val="lvl"/>
          <dgm:resizeHandles val="exact"/>
        </dgm:presLayoutVars>
      </dgm:prSet>
      <dgm:spPr/>
      <dgm:t>
        <a:bodyPr/>
        <a:lstStyle/>
        <a:p>
          <a:endParaRPr lang="en-US"/>
        </a:p>
      </dgm:t>
    </dgm:pt>
    <dgm:pt modelId="{3300E51E-6711-4146-ACD1-EAECB29CF0D0}" type="pres">
      <dgm:prSet presAssocID="{D17FD0AA-0212-4772-AEF2-0D31E256C25B}" presName="parentText" presStyleLbl="node1" presStyleIdx="0" presStyleCnt="1">
        <dgm:presLayoutVars>
          <dgm:chMax val="0"/>
          <dgm:bulletEnabled val="1"/>
        </dgm:presLayoutVars>
      </dgm:prSet>
      <dgm:spPr/>
      <dgm:t>
        <a:bodyPr/>
        <a:lstStyle/>
        <a:p>
          <a:endParaRPr lang="en-US"/>
        </a:p>
      </dgm:t>
    </dgm:pt>
  </dgm:ptLst>
  <dgm:cxnLst>
    <dgm:cxn modelId="{7895317A-5F33-4AEB-A0B8-32AD7FF5718E}" srcId="{4F2D208B-0776-4ABF-AF4F-940083FE27A1}" destId="{D17FD0AA-0212-4772-AEF2-0D31E256C25B}" srcOrd="0" destOrd="0" parTransId="{B31D4D84-6C0C-4B57-8F40-BBAAC4F2E4D0}" sibTransId="{7080CF7B-23FB-450C-8752-2C8D2C68560F}"/>
    <dgm:cxn modelId="{CFB69023-ED46-4D1D-B9A2-5F4B801FA553}" type="presOf" srcId="{D17FD0AA-0212-4772-AEF2-0D31E256C25B}" destId="{3300E51E-6711-4146-ACD1-EAECB29CF0D0}" srcOrd="0" destOrd="0" presId="urn:microsoft.com/office/officeart/2005/8/layout/vList2"/>
    <dgm:cxn modelId="{AECF8B8F-35AC-429F-BB8B-B2C379AD583C}" type="presOf" srcId="{4F2D208B-0776-4ABF-AF4F-940083FE27A1}" destId="{2A8DBB94-53B0-4A0D-82C3-0C83CCC03B2A}" srcOrd="0" destOrd="0" presId="urn:microsoft.com/office/officeart/2005/8/layout/vList2"/>
    <dgm:cxn modelId="{B1D176B1-D175-4D84-A9FF-648BE7A4D46D}" type="presParOf" srcId="{2A8DBB94-53B0-4A0D-82C3-0C83CCC03B2A}" destId="{3300E51E-6711-4146-ACD1-EAECB29CF0D0}"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0394D8F8-1229-43E1-91FC-5C03B58EAD6B}" type="doc">
      <dgm:prSet loTypeId="urn:microsoft.com/office/officeart/2005/8/layout/vList2" loCatId="list" qsTypeId="urn:microsoft.com/office/officeart/2005/8/quickstyle/3d2" qsCatId="3D" csTypeId="urn:microsoft.com/office/officeart/2005/8/colors/accent2_2" csCatId="accent2"/>
      <dgm:spPr/>
      <dgm:t>
        <a:bodyPr/>
        <a:lstStyle/>
        <a:p>
          <a:endParaRPr lang="en-US"/>
        </a:p>
      </dgm:t>
    </dgm:pt>
    <dgm:pt modelId="{0AC9123C-C9DA-42A5-8322-ED496F1B3CFF}">
      <dgm:prSet/>
      <dgm:spPr/>
      <dgm:t>
        <a:bodyPr/>
        <a:lstStyle/>
        <a:p>
          <a:pPr rtl="0"/>
          <a:r>
            <a:rPr lang="en-US" dirty="0" smtClean="0"/>
            <a:t>ULTIMATE SOURCE OF MUSIC</a:t>
          </a:r>
          <a:endParaRPr lang="en-US" dirty="0"/>
        </a:p>
      </dgm:t>
    </dgm:pt>
    <dgm:pt modelId="{DB9BF246-BD84-4CDC-A842-3C284CF8BCFE}" type="sibTrans" cxnId="{E251F206-B976-44E1-94AD-0AF39116EE54}">
      <dgm:prSet/>
      <dgm:spPr/>
      <dgm:t>
        <a:bodyPr/>
        <a:lstStyle/>
        <a:p>
          <a:endParaRPr lang="en-US"/>
        </a:p>
      </dgm:t>
    </dgm:pt>
    <dgm:pt modelId="{4660885E-19C6-4595-B7D4-0D66E562E059}" type="parTrans" cxnId="{E251F206-B976-44E1-94AD-0AF39116EE54}">
      <dgm:prSet/>
      <dgm:spPr/>
      <dgm:t>
        <a:bodyPr/>
        <a:lstStyle/>
        <a:p>
          <a:endParaRPr lang="en-US"/>
        </a:p>
      </dgm:t>
    </dgm:pt>
    <dgm:pt modelId="{E66E5FA4-4A9E-4BA3-A568-FC4C4D529B74}" type="pres">
      <dgm:prSet presAssocID="{0394D8F8-1229-43E1-91FC-5C03B58EAD6B}" presName="linear" presStyleCnt="0">
        <dgm:presLayoutVars>
          <dgm:animLvl val="lvl"/>
          <dgm:resizeHandles val="exact"/>
        </dgm:presLayoutVars>
      </dgm:prSet>
      <dgm:spPr/>
      <dgm:t>
        <a:bodyPr/>
        <a:lstStyle/>
        <a:p>
          <a:endParaRPr lang="en-US"/>
        </a:p>
      </dgm:t>
    </dgm:pt>
    <dgm:pt modelId="{4CD478A0-F9D6-42D2-A61A-290EBDE2AE6C}" type="pres">
      <dgm:prSet presAssocID="{0AC9123C-C9DA-42A5-8322-ED496F1B3CFF}" presName="parentText" presStyleLbl="node1" presStyleIdx="0" presStyleCnt="1" custAng="0" custLinFactY="58018" custLinFactNeighborY="100000">
        <dgm:presLayoutVars>
          <dgm:chMax val="0"/>
          <dgm:bulletEnabled val="1"/>
        </dgm:presLayoutVars>
      </dgm:prSet>
      <dgm:spPr/>
      <dgm:t>
        <a:bodyPr/>
        <a:lstStyle/>
        <a:p>
          <a:endParaRPr lang="en-US"/>
        </a:p>
      </dgm:t>
    </dgm:pt>
  </dgm:ptLst>
  <dgm:cxnLst>
    <dgm:cxn modelId="{CCB41CD6-33E6-49E9-8BFC-0953E1D5DD9C}" type="presOf" srcId="{0394D8F8-1229-43E1-91FC-5C03B58EAD6B}" destId="{E66E5FA4-4A9E-4BA3-A568-FC4C4D529B74}" srcOrd="0" destOrd="0" presId="urn:microsoft.com/office/officeart/2005/8/layout/vList2"/>
    <dgm:cxn modelId="{E251F206-B976-44E1-94AD-0AF39116EE54}" srcId="{0394D8F8-1229-43E1-91FC-5C03B58EAD6B}" destId="{0AC9123C-C9DA-42A5-8322-ED496F1B3CFF}" srcOrd="0" destOrd="0" parTransId="{4660885E-19C6-4595-B7D4-0D66E562E059}" sibTransId="{DB9BF246-BD84-4CDC-A842-3C284CF8BCFE}"/>
    <dgm:cxn modelId="{35DCD518-7B9F-48A0-ABA6-221A19FCA4AF}" type="presOf" srcId="{0AC9123C-C9DA-42A5-8322-ED496F1B3CFF}" destId="{4CD478A0-F9D6-42D2-A61A-290EBDE2AE6C}" srcOrd="0" destOrd="0" presId="urn:microsoft.com/office/officeart/2005/8/layout/vList2"/>
    <dgm:cxn modelId="{07220EDD-2500-4F82-BD67-4BC419488A52}" type="presParOf" srcId="{E66E5FA4-4A9E-4BA3-A568-FC4C4D529B74}" destId="{4CD478A0-F9D6-42D2-A61A-290EBDE2AE6C}"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BD708A-D976-456C-9F91-ACCCC8147889}" type="datetimeFigureOut">
              <a:rPr lang="en-US" smtClean="0"/>
              <a:pPr/>
              <a:t>21/12/2015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C15DA-1E4F-4C2D-B0D2-8F65273F9C2E}"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D708A-D976-456C-9F91-ACCCC8147889}" type="datetimeFigureOut">
              <a:rPr lang="en-US" smtClean="0"/>
              <a:pPr/>
              <a:t>21/12/2015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C15DA-1E4F-4C2D-B0D2-8F65273F9C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1447800" y="762000"/>
          <a:ext cx="70104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Asus\Desktop\Task 2 MetaBrainz\MusicBrainz_logo.jpg"/>
          <p:cNvPicPr>
            <a:picLocks noChangeAspect="1" noChangeArrowheads="1"/>
          </p:cNvPicPr>
          <p:nvPr/>
        </p:nvPicPr>
        <p:blipFill>
          <a:blip r:embed="rId6"/>
          <a:srcRect/>
          <a:stretch>
            <a:fillRect/>
          </a:stretch>
        </p:blipFill>
        <p:spPr bwMode="auto">
          <a:xfrm>
            <a:off x="1066800" y="2667000"/>
            <a:ext cx="7355205" cy="188595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371600" y="762000"/>
            <a:ext cx="6248400" cy="5410200"/>
          </a:xfrm>
          <a:prstGeom prst="rect">
            <a:avLst/>
          </a:prstGeom>
          <a:noFill/>
          <a:ln w="9525">
            <a:noFill/>
            <a:miter lim="800000"/>
            <a:headEnd/>
            <a:tailEnd/>
          </a:ln>
          <a:effectLst/>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533400"/>
            <a:ext cx="6400800" cy="255454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200" b="1" dirty="0">
                <a:ln>
                  <a:solidFill>
                    <a:srgbClr val="C00000"/>
                  </a:solidFill>
                </a:ln>
                <a:solidFill>
                  <a:srgbClr val="C00000"/>
                </a:solidFill>
                <a:latin typeface="Arial Black" pitchFamily="34" charset="0"/>
              </a:rPr>
              <a:t>MusicBrainz is an open music encyclopedia that collects music metadata and makes it available to the public.</a:t>
            </a:r>
          </a:p>
        </p:txBody>
      </p:sp>
      <p:pic>
        <p:nvPicPr>
          <p:cNvPr id="3074" name="Picture 2" descr="C:\Users\Asus\AppData\Local\Microsoft\Windows\Temporary Internet Files\Content.IE5\Q3YPEBHR\antiFlash-icons-book[1].png"/>
          <p:cNvPicPr>
            <a:picLocks noChangeAspect="1" noChangeArrowheads="1"/>
          </p:cNvPicPr>
          <p:nvPr/>
        </p:nvPicPr>
        <p:blipFill>
          <a:blip r:embed="rId2" cstate="print"/>
          <a:srcRect/>
          <a:stretch>
            <a:fillRect/>
          </a:stretch>
        </p:blipFill>
        <p:spPr bwMode="auto">
          <a:xfrm>
            <a:off x="4419600" y="2667000"/>
            <a:ext cx="3810000" cy="3886200"/>
          </a:xfrm>
          <a:prstGeom prst="rect">
            <a:avLst/>
          </a:prstGeom>
          <a:noFill/>
        </p:spPr>
      </p:pic>
      <p:pic>
        <p:nvPicPr>
          <p:cNvPr id="3075" name="Picture 3" descr="C:\Users\Asus\AppData\Local\Microsoft\Windows\Temporary Internet Files\Content.IE5\FKN0A3UW\600px-Simple_Music.svg[1].png"/>
          <p:cNvPicPr>
            <a:picLocks noChangeAspect="1" noChangeArrowheads="1"/>
          </p:cNvPicPr>
          <p:nvPr/>
        </p:nvPicPr>
        <p:blipFill>
          <a:blip r:embed="rId3" cstate="print"/>
          <a:srcRect/>
          <a:stretch>
            <a:fillRect/>
          </a:stretch>
        </p:blipFill>
        <p:spPr bwMode="auto">
          <a:xfrm rot="19864445">
            <a:off x="5638800" y="4038600"/>
            <a:ext cx="1295400" cy="1676400"/>
          </a:xfrm>
          <a:prstGeom prst="rect">
            <a:avLst/>
          </a:prstGeom>
          <a:noFill/>
        </p:spPr>
      </p:pic>
      <p:sp>
        <p:nvSpPr>
          <p:cNvPr id="6" name="TextBox 5"/>
          <p:cNvSpPr txBox="1"/>
          <p:nvPr/>
        </p:nvSpPr>
        <p:spPr>
          <a:xfrm rot="20677231">
            <a:off x="4891116" y="3422276"/>
            <a:ext cx="2528468" cy="400110"/>
          </a:xfrm>
          <a:prstGeom prst="rect">
            <a:avLst/>
          </a:prstGeom>
          <a:noFill/>
        </p:spPr>
        <p:txBody>
          <a:bodyPr wrap="square" rtlCol="0">
            <a:spAutoFit/>
          </a:bodyPr>
          <a:lstStyle/>
          <a:p>
            <a:r>
              <a:rPr lang="en-US" sz="2000" dirty="0" smtClean="0">
                <a:latin typeface="Arial Black" pitchFamily="34" charset="0"/>
              </a:rPr>
              <a:t>ENCYCLOPEDIA</a:t>
            </a:r>
            <a:endParaRPr lang="en-US" sz="2000" dirty="0">
              <a:latin typeface="Arial Black"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Autofit/>
          </a:bodyPr>
          <a:lstStyle/>
          <a:p>
            <a:r>
              <a:rPr lang="en-US" sz="4800" b="1" dirty="0" smtClean="0">
                <a:ln w="10541" cmpd="sng">
                  <a:solidFill>
                    <a:schemeClr val="accent1">
                      <a:shade val="88000"/>
                      <a:satMod val="110000"/>
                    </a:schemeClr>
                  </a:solidFill>
                  <a:prstDash val="solid"/>
                </a:ln>
                <a:solidFill>
                  <a:srgbClr val="002060"/>
                </a:solidFill>
              </a:rPr>
              <a:t>MusicBrainz aims to be:</a:t>
            </a:r>
            <a:br>
              <a:rPr lang="en-US" sz="4800" b="1" dirty="0" smtClean="0">
                <a:ln w="10541" cmpd="sng">
                  <a:solidFill>
                    <a:schemeClr val="accent1">
                      <a:shade val="88000"/>
                      <a:satMod val="110000"/>
                    </a:schemeClr>
                  </a:solidFill>
                  <a:prstDash val="solid"/>
                </a:ln>
                <a:solidFill>
                  <a:srgbClr val="002060"/>
                </a:solidFill>
              </a:rPr>
            </a:br>
            <a:endParaRPr lang="en-US" sz="4800" dirty="0">
              <a:solidFill>
                <a:srgbClr val="002060"/>
              </a:solidFill>
            </a:endParaRPr>
          </a:p>
        </p:txBody>
      </p:sp>
      <p:sp>
        <p:nvSpPr>
          <p:cNvPr id="3" name="Rectangle 2"/>
          <p:cNvSpPr/>
          <p:nvPr/>
        </p:nvSpPr>
        <p:spPr>
          <a:xfrm>
            <a:off x="381000" y="1143000"/>
            <a:ext cx="8305800" cy="2862322"/>
          </a:xfrm>
          <a:prstGeom prst="rect">
            <a:avLst/>
          </a:prstGeom>
        </p:spPr>
        <p:txBody>
          <a:bodyPr wrap="square">
            <a:spAutoFit/>
          </a:bodyPr>
          <a:lstStyle/>
          <a:p>
            <a:pPr>
              <a:buFont typeface="Arial" pitchFamily="34" charset="0"/>
              <a:buChar char="•"/>
            </a:pPr>
            <a:r>
              <a:rPr lang="en-US" sz="3600" b="1" dirty="0" smtClean="0">
                <a:ln w="10541" cmpd="sng">
                  <a:solidFill>
                    <a:schemeClr val="accent1">
                      <a:shade val="88000"/>
                      <a:satMod val="110000"/>
                    </a:schemeClr>
                  </a:solidFill>
                  <a:prstDash val="solid"/>
                </a:ln>
                <a:solidFill>
                  <a:srgbClr val="C00000"/>
                </a:solidFill>
                <a:latin typeface="+mj-lt"/>
              </a:rPr>
              <a:t>The ultimate source of music information by allowing anyone to contribute and releasing the data under open licenses.</a:t>
            </a:r>
          </a:p>
          <a:p>
            <a:endParaRPr lang="en-US" sz="3600" b="1" dirty="0" smtClean="0">
              <a:ln w="10541" cmpd="sng">
                <a:solidFill>
                  <a:schemeClr val="accent1">
                    <a:shade val="88000"/>
                    <a:satMod val="110000"/>
                  </a:schemeClr>
                </a:solidFill>
                <a:prstDash val="solid"/>
              </a:ln>
              <a:solidFill>
                <a:srgbClr val="C00000"/>
              </a:solidFill>
              <a:latin typeface="+mj-lt"/>
            </a:endParaRPr>
          </a:p>
        </p:txBody>
      </p:sp>
      <p:graphicFrame>
        <p:nvGraphicFramePr>
          <p:cNvPr id="6" name="Diagram 5"/>
          <p:cNvGraphicFramePr/>
          <p:nvPr/>
        </p:nvGraphicFramePr>
        <p:xfrm>
          <a:off x="1981200" y="5181600"/>
          <a:ext cx="42672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95400" y="3886200"/>
            <a:ext cx="5486400" cy="1200329"/>
          </a:xfrm>
          <a:prstGeom prst="rect">
            <a:avLst/>
          </a:prstGeom>
          <a:noFill/>
        </p:spPr>
        <p:txBody>
          <a:bodyPr wrap="square" rtlCol="0">
            <a:spAutoFit/>
          </a:bodyPr>
          <a:lstStyle/>
          <a:p>
            <a:r>
              <a:rPr lang="en-US" sz="2400" b="1" dirty="0" smtClean="0"/>
              <a:t>*Open license- Licenses that allow software to be freely used, modified, and shared.</a:t>
            </a:r>
            <a:endParaRPr lang="en-US" sz="2400" b="1"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40162"/>
          </a:xfrm>
        </p:spPr>
        <p:txBody>
          <a:bodyPr>
            <a:normAutofit/>
          </a:bodyPr>
          <a:lstStyle/>
          <a:p>
            <a:r>
              <a:rPr lang="en-US" sz="3600" b="1" dirty="0" smtClean="0">
                <a:ln w="10541" cmpd="sng">
                  <a:solidFill>
                    <a:schemeClr val="accent1">
                      <a:shade val="88000"/>
                      <a:satMod val="110000"/>
                    </a:schemeClr>
                  </a:solidFill>
                  <a:prstDash val="solid"/>
                </a:ln>
                <a:solidFill>
                  <a:srgbClr val="C00000"/>
                </a:solidFill>
              </a:rPr>
              <a:t>The universal lingua franca for music by providing a reliable and unambiguous form of music identification, enabling both people and machines to have meaningful conversations about music.</a:t>
            </a:r>
            <a:br>
              <a:rPr lang="en-US" sz="3600" b="1" dirty="0" smtClean="0">
                <a:ln w="10541" cmpd="sng">
                  <a:solidFill>
                    <a:schemeClr val="accent1">
                      <a:shade val="88000"/>
                      <a:satMod val="110000"/>
                    </a:schemeClr>
                  </a:solidFill>
                  <a:prstDash val="solid"/>
                </a:ln>
                <a:solidFill>
                  <a:srgbClr val="C00000"/>
                </a:solidFill>
              </a:rPr>
            </a:br>
            <a:endParaRPr lang="en-US" sz="3600" dirty="0"/>
          </a:p>
        </p:txBody>
      </p:sp>
      <p:pic>
        <p:nvPicPr>
          <p:cNvPr id="6" name="Picture 2" descr="C:\Users\Asus\AppData\Local\Microsoft\Windows\Temporary Internet Files\Content.IE5\Q3YPEBHR\music-2[1].png"/>
          <p:cNvPicPr>
            <a:picLocks noChangeAspect="1" noChangeArrowheads="1"/>
          </p:cNvPicPr>
          <p:nvPr/>
        </p:nvPicPr>
        <p:blipFill>
          <a:blip r:embed="rId2"/>
          <a:srcRect/>
          <a:stretch>
            <a:fillRect/>
          </a:stretch>
        </p:blipFill>
        <p:spPr bwMode="auto">
          <a:xfrm>
            <a:off x="3276600" y="3352800"/>
            <a:ext cx="3505200" cy="3276600"/>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6001643"/>
          </a:xfrm>
          <a:prstGeom prst="rect">
            <a:avLst/>
          </a:prstGeom>
          <a:noFill/>
        </p:spPr>
        <p:txBody>
          <a:bodyPr wrap="square" rtlCol="0">
            <a:spAutoFit/>
          </a:bodyPr>
          <a:lstStyle/>
          <a:p>
            <a:pPr>
              <a:buFont typeface="Arial" pitchFamily="34" charset="0"/>
              <a:buChar char="•"/>
            </a:pPr>
            <a:r>
              <a:rPr lang="en-US" sz="3200" b="1" dirty="0" smtClean="0">
                <a:solidFill>
                  <a:srgbClr val="002060"/>
                </a:solidFill>
              </a:rPr>
              <a:t>MusicBrainz captures information about artists &amp; their recorded works. </a:t>
            </a:r>
          </a:p>
          <a:p>
            <a:pPr>
              <a:buFont typeface="Arial" pitchFamily="34" charset="0"/>
              <a:buChar char="•"/>
            </a:pPr>
            <a:r>
              <a:rPr lang="en-US" sz="3200" b="1" dirty="0" smtClean="0">
                <a:solidFill>
                  <a:srgbClr val="002060"/>
                </a:solidFill>
              </a:rPr>
              <a:t>The recorded </a:t>
            </a:r>
            <a:r>
              <a:rPr lang="en-US" sz="3200" b="1" dirty="0">
                <a:solidFill>
                  <a:srgbClr val="002060"/>
                </a:solidFill>
              </a:rPr>
              <a:t>works </a:t>
            </a:r>
            <a:r>
              <a:rPr lang="en-US" sz="3200" b="1" dirty="0" smtClean="0">
                <a:solidFill>
                  <a:srgbClr val="002060"/>
                </a:solidFill>
              </a:rPr>
              <a:t>entries, consisting the album, track, </a:t>
            </a:r>
            <a:r>
              <a:rPr lang="en-US" sz="3200" b="1" dirty="0">
                <a:solidFill>
                  <a:srgbClr val="002060"/>
                </a:solidFill>
              </a:rPr>
              <a:t>and </a:t>
            </a:r>
            <a:r>
              <a:rPr lang="en-US" sz="3200" b="1" dirty="0" smtClean="0">
                <a:solidFill>
                  <a:srgbClr val="002060"/>
                </a:solidFill>
              </a:rPr>
              <a:t>their length , are maintained by volunteer editors. </a:t>
            </a:r>
          </a:p>
          <a:p>
            <a:r>
              <a:rPr lang="en-US" sz="3200" b="1" dirty="0" smtClean="0">
                <a:solidFill>
                  <a:srgbClr val="002060"/>
                </a:solidFill>
              </a:rPr>
              <a:t> </a:t>
            </a:r>
            <a:endParaRPr lang="en-US" sz="3200" b="1" dirty="0" smtClean="0">
              <a:ln w="1905"/>
              <a:solidFill>
                <a:srgbClr val="002060"/>
              </a:solidFill>
              <a:effectLst>
                <a:innerShdw blurRad="69850" dist="43180" dir="5400000">
                  <a:srgbClr val="000000">
                    <a:alpha val="65000"/>
                  </a:srgbClr>
                </a:innerShdw>
              </a:effectLst>
            </a:endParaRPr>
          </a:p>
          <a:p>
            <a:pPr>
              <a:buFont typeface="Arial" pitchFamily="34" charset="0"/>
              <a:buChar char="•"/>
            </a:pPr>
            <a:r>
              <a:rPr lang="en-US" sz="3200" b="1" dirty="0" smtClean="0">
                <a:solidFill>
                  <a:srgbClr val="990000"/>
                </a:solidFill>
              </a:rPr>
              <a:t>Recorded works can also store information about the release date and country, the CD ID, cover art and other metadata. </a:t>
            </a:r>
          </a:p>
          <a:p>
            <a:pPr>
              <a:buFont typeface="Arial" pitchFamily="34" charset="0"/>
              <a:buChar char="•"/>
            </a:pPr>
            <a:r>
              <a:rPr lang="en-US" sz="3200" b="1" dirty="0" smtClean="0">
                <a:solidFill>
                  <a:srgbClr val="990000"/>
                </a:solidFill>
              </a:rPr>
              <a:t>As </a:t>
            </a:r>
            <a:r>
              <a:rPr lang="en-US" sz="3200" b="1" dirty="0">
                <a:solidFill>
                  <a:srgbClr val="990000"/>
                </a:solidFill>
              </a:rPr>
              <a:t>of 25 October 2015, MusicBrainz contained information about </a:t>
            </a:r>
            <a:r>
              <a:rPr lang="en-US" sz="3200" b="1" dirty="0" smtClean="0">
                <a:solidFill>
                  <a:srgbClr val="990000"/>
                </a:solidFill>
              </a:rPr>
              <a:t>1.2 </a:t>
            </a:r>
            <a:r>
              <a:rPr lang="en-US" sz="3200" b="1" dirty="0">
                <a:solidFill>
                  <a:srgbClr val="990000"/>
                </a:solidFill>
              </a:rPr>
              <a:t>million artists, 1.5 million releases, and </a:t>
            </a:r>
            <a:r>
              <a:rPr lang="en-US" sz="3200" b="1" dirty="0" smtClean="0">
                <a:solidFill>
                  <a:srgbClr val="990000"/>
                </a:solidFill>
              </a:rPr>
              <a:t>15.45 </a:t>
            </a:r>
            <a:r>
              <a:rPr lang="en-US" sz="3200" b="1" dirty="0">
                <a:solidFill>
                  <a:srgbClr val="990000"/>
                </a:solidFill>
              </a:rPr>
              <a:t>million recordings.</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0"/>
            <a:ext cx="8077200" cy="5693866"/>
          </a:xfrm>
          <a:prstGeom prst="rect">
            <a:avLst/>
          </a:prstGeom>
          <a:noFill/>
        </p:spPr>
        <p:txBody>
          <a:bodyPr wrap="square" rtlCol="0">
            <a:spAutoFit/>
          </a:bodyPr>
          <a:lstStyle/>
          <a:p>
            <a:pPr>
              <a:buFont typeface="Arial" pitchFamily="34" charset="0"/>
              <a:buChar char="•"/>
            </a:pPr>
            <a:r>
              <a:rPr lang="en-US" sz="2800" b="1" dirty="0">
                <a:solidFill>
                  <a:srgbClr val="FF0000"/>
                </a:solidFill>
                <a:latin typeface="Arial" pitchFamily="34" charset="0"/>
                <a:cs typeface="Arial" pitchFamily="34" charset="0"/>
              </a:rPr>
              <a:t>MusicBrainz allows contributors to upload cover art images of releases to the </a:t>
            </a:r>
            <a:r>
              <a:rPr lang="en-US" sz="2800" b="1" dirty="0" smtClean="0">
                <a:solidFill>
                  <a:srgbClr val="FF0000"/>
                </a:solidFill>
                <a:latin typeface="Arial" pitchFamily="34" charset="0"/>
                <a:cs typeface="Arial" pitchFamily="34" charset="0"/>
              </a:rPr>
              <a:t>database.</a:t>
            </a:r>
          </a:p>
          <a:p>
            <a:pPr>
              <a:buFont typeface="Arial" pitchFamily="34" charset="0"/>
              <a:buChar char="•"/>
            </a:pPr>
            <a:endParaRPr lang="en-US" sz="2800" b="1" dirty="0" smtClean="0">
              <a:solidFill>
                <a:srgbClr val="FF0000"/>
              </a:solidFill>
              <a:latin typeface="Arial" pitchFamily="34" charset="0"/>
              <a:cs typeface="Arial" pitchFamily="34" charset="0"/>
            </a:endParaRPr>
          </a:p>
          <a:p>
            <a:pPr>
              <a:buFont typeface="Arial" pitchFamily="34" charset="0"/>
              <a:buChar char="•"/>
            </a:pPr>
            <a:r>
              <a:rPr lang="en-US" sz="2800" b="1" dirty="0" smtClean="0">
                <a:solidFill>
                  <a:srgbClr val="990000"/>
                </a:solidFill>
                <a:latin typeface="Arial" pitchFamily="34" charset="0"/>
                <a:cs typeface="Arial" pitchFamily="34" charset="0"/>
              </a:rPr>
              <a:t>These </a:t>
            </a:r>
            <a:r>
              <a:rPr lang="en-US" sz="2800" b="1" dirty="0">
                <a:solidFill>
                  <a:srgbClr val="990000"/>
                </a:solidFill>
                <a:latin typeface="Arial" pitchFamily="34" charset="0"/>
                <a:cs typeface="Arial" pitchFamily="34" charset="0"/>
              </a:rPr>
              <a:t>images are hosted by Cover Art Archive (CAA), a joint project between Internet Archive and MusicBrainz started in 2012</a:t>
            </a:r>
            <a:r>
              <a:rPr lang="en-US" sz="2800" b="1" dirty="0" smtClean="0">
                <a:solidFill>
                  <a:srgbClr val="990000"/>
                </a:solidFill>
                <a:latin typeface="Arial" pitchFamily="34" charset="0"/>
                <a:cs typeface="Arial" pitchFamily="34" charset="0"/>
              </a:rPr>
              <a:t>.</a:t>
            </a:r>
          </a:p>
          <a:p>
            <a:pPr>
              <a:buFont typeface="Arial" pitchFamily="34" charset="0"/>
              <a:buChar char="•"/>
            </a:pPr>
            <a:endParaRPr lang="en-US" sz="2800" b="1" dirty="0" smtClean="0">
              <a:solidFill>
                <a:srgbClr val="990000"/>
              </a:solidFill>
              <a:latin typeface="Arial" pitchFamily="34" charset="0"/>
              <a:cs typeface="Arial" pitchFamily="34" charset="0"/>
            </a:endParaRPr>
          </a:p>
          <a:p>
            <a:pPr>
              <a:buFont typeface="Arial" pitchFamily="34" charset="0"/>
              <a:buChar char="•"/>
            </a:pPr>
            <a:r>
              <a:rPr lang="en-US" sz="2800" b="1" dirty="0" smtClean="0">
                <a:latin typeface="Arial" pitchFamily="34" charset="0"/>
                <a:cs typeface="Arial" pitchFamily="34" charset="0"/>
              </a:rPr>
              <a:t> </a:t>
            </a:r>
            <a:r>
              <a:rPr lang="en-US" sz="2800" b="1" dirty="0">
                <a:solidFill>
                  <a:srgbClr val="320BA1"/>
                </a:solidFill>
                <a:latin typeface="Arial" pitchFamily="34" charset="0"/>
                <a:cs typeface="Arial" pitchFamily="34" charset="0"/>
              </a:rPr>
              <a:t>Internet Archive provides the bandwidth, storage and legal protection for hosting the images, while MusicBrainz stores metadata and provides public access through the web and via an API for third parties to use.</a:t>
            </a:r>
          </a:p>
        </p:txBody>
      </p:sp>
      <p:sp>
        <p:nvSpPr>
          <p:cNvPr id="3" name="TextBox 2"/>
          <p:cNvSpPr txBox="1"/>
          <p:nvPr/>
        </p:nvSpPr>
        <p:spPr>
          <a:xfrm>
            <a:off x="914400" y="6019800"/>
            <a:ext cx="6705600" cy="830997"/>
          </a:xfrm>
          <a:prstGeom prst="rect">
            <a:avLst/>
          </a:prstGeom>
          <a:noFill/>
        </p:spPr>
        <p:txBody>
          <a:bodyPr wrap="square" rtlCol="0">
            <a:spAutoFit/>
          </a:bodyPr>
          <a:lstStyle/>
          <a:p>
            <a:r>
              <a:rPr lang="en-US" sz="2400" b="1" dirty="0" smtClean="0"/>
              <a:t>*Metadata-a set of data that describes and gives information about other data.</a:t>
            </a:r>
            <a:endParaRPr lang="en-US" sz="2400" b="1"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8077200" cy="637097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Arial" pitchFamily="34" charset="0"/>
              <a:buChar char="•"/>
            </a:pPr>
            <a:r>
              <a:rPr lang="en-US" sz="3000" b="1" dirty="0">
                <a:solidFill>
                  <a:srgbClr val="CC0066"/>
                </a:solidFill>
              </a:rPr>
              <a:t>Since </a:t>
            </a:r>
            <a:r>
              <a:rPr lang="en-US" sz="3000" b="1" dirty="0" smtClean="0">
                <a:solidFill>
                  <a:srgbClr val="CC0066"/>
                </a:solidFill>
              </a:rPr>
              <a:t>2003,</a:t>
            </a:r>
            <a:r>
              <a:rPr lang="en-US" sz="3000" b="1" dirty="0">
                <a:solidFill>
                  <a:srgbClr val="CC0066"/>
                </a:solidFill>
              </a:rPr>
              <a:t> </a:t>
            </a:r>
            <a:r>
              <a:rPr lang="en-US" sz="3000" b="1" dirty="0" err="1">
                <a:solidFill>
                  <a:srgbClr val="CC0066"/>
                </a:solidFill>
              </a:rPr>
              <a:t>MusicBrainz's</a:t>
            </a:r>
            <a:r>
              <a:rPr lang="en-US" sz="3000" b="1" dirty="0">
                <a:solidFill>
                  <a:srgbClr val="CC0066"/>
                </a:solidFill>
              </a:rPr>
              <a:t> core data </a:t>
            </a:r>
            <a:r>
              <a:rPr lang="en-US" sz="3000" b="1" dirty="0" smtClean="0">
                <a:solidFill>
                  <a:srgbClr val="CC0066"/>
                </a:solidFill>
              </a:rPr>
              <a:t>are </a:t>
            </a:r>
            <a:r>
              <a:rPr lang="en-US" sz="3000" b="1" dirty="0">
                <a:solidFill>
                  <a:srgbClr val="CC0066"/>
                </a:solidFill>
              </a:rPr>
              <a:t>in the public domain, and additional content, including moderation </a:t>
            </a:r>
            <a:r>
              <a:rPr lang="en-US" sz="3000" b="1" dirty="0" smtClean="0">
                <a:solidFill>
                  <a:srgbClr val="CC0066"/>
                </a:solidFill>
              </a:rPr>
              <a:t>data, </a:t>
            </a:r>
            <a:r>
              <a:rPr lang="en-US" sz="3000" b="1" dirty="0">
                <a:solidFill>
                  <a:srgbClr val="CC0066"/>
                </a:solidFill>
              </a:rPr>
              <a:t>is placed under the Creative Commons </a:t>
            </a:r>
            <a:r>
              <a:rPr lang="en-US" sz="3000" b="1" dirty="0" smtClean="0">
                <a:solidFill>
                  <a:srgbClr val="CC0066"/>
                </a:solidFill>
              </a:rPr>
              <a:t> </a:t>
            </a:r>
            <a:r>
              <a:rPr lang="en-US" sz="3000" b="1" dirty="0">
                <a:solidFill>
                  <a:srgbClr val="CC0066"/>
                </a:solidFill>
              </a:rPr>
              <a:t>license</a:t>
            </a:r>
            <a:r>
              <a:rPr lang="en-US" sz="3000" b="1" dirty="0" smtClean="0">
                <a:solidFill>
                  <a:srgbClr val="CC0066"/>
                </a:solidFill>
              </a:rPr>
              <a:t>.</a:t>
            </a:r>
          </a:p>
          <a:p>
            <a:pPr>
              <a:buFont typeface="Arial" pitchFamily="34" charset="0"/>
              <a:buChar char="•"/>
            </a:pPr>
            <a:endParaRPr lang="en-US" sz="3000" dirty="0" smtClean="0"/>
          </a:p>
          <a:p>
            <a:pPr>
              <a:buFont typeface="Arial" pitchFamily="34" charset="0"/>
              <a:buChar char="•"/>
            </a:pPr>
            <a:r>
              <a:rPr lang="en-US" sz="3000" b="1" dirty="0" smtClean="0">
                <a:solidFill>
                  <a:srgbClr val="CC0066"/>
                </a:solidFill>
              </a:rPr>
              <a:t>The</a:t>
            </a:r>
            <a:r>
              <a:rPr lang="en-US" sz="3000" b="1" dirty="0">
                <a:solidFill>
                  <a:srgbClr val="CC0066"/>
                </a:solidFill>
              </a:rPr>
              <a:t> relational database management system </a:t>
            </a:r>
            <a:r>
              <a:rPr lang="en-US" sz="3000" b="1" dirty="0" smtClean="0">
                <a:solidFill>
                  <a:srgbClr val="CC0066"/>
                </a:solidFill>
              </a:rPr>
              <a:t>is </a:t>
            </a:r>
            <a:r>
              <a:rPr lang="en-US" sz="3000" b="1" dirty="0" err="1" smtClean="0">
                <a:solidFill>
                  <a:srgbClr val="CC0066"/>
                </a:solidFill>
              </a:rPr>
              <a:t>PostgreSQL</a:t>
            </a:r>
            <a:r>
              <a:rPr lang="en-US" sz="3000" b="1" dirty="0">
                <a:solidFill>
                  <a:srgbClr val="CC0066"/>
                </a:solidFill>
              </a:rPr>
              <a:t>. The server software is covered by the GNU General Public License. </a:t>
            </a:r>
            <a:endParaRPr lang="en-US" sz="3000" b="1" dirty="0" smtClean="0">
              <a:solidFill>
                <a:srgbClr val="CC0066"/>
              </a:solidFill>
            </a:endParaRPr>
          </a:p>
          <a:p>
            <a:pPr>
              <a:buFont typeface="Arial" pitchFamily="34" charset="0"/>
              <a:buChar char="•"/>
            </a:pPr>
            <a:endParaRPr lang="en-US" sz="3000" b="1" dirty="0" smtClean="0">
              <a:solidFill>
                <a:srgbClr val="CC0066"/>
              </a:solidFill>
            </a:endParaRPr>
          </a:p>
          <a:p>
            <a:pPr>
              <a:buFont typeface="Arial" pitchFamily="34" charset="0"/>
              <a:buChar char="•"/>
            </a:pPr>
            <a:r>
              <a:rPr lang="en-US" sz="3000" b="1" dirty="0" smtClean="0">
                <a:solidFill>
                  <a:srgbClr val="CC0066"/>
                </a:solidFill>
              </a:rPr>
              <a:t>The </a:t>
            </a:r>
            <a:r>
              <a:rPr lang="en-US" sz="3000" b="1" dirty="0">
                <a:solidFill>
                  <a:srgbClr val="CC0066"/>
                </a:solidFill>
              </a:rPr>
              <a:t>MusicBrainz client </a:t>
            </a:r>
            <a:r>
              <a:rPr lang="en-US" sz="3000" b="1" dirty="0" smtClean="0">
                <a:solidFill>
                  <a:srgbClr val="CC0066"/>
                </a:solidFill>
              </a:rPr>
              <a:t>software library</a:t>
            </a:r>
            <a:r>
              <a:rPr lang="en-US" sz="3000" b="1" dirty="0">
                <a:solidFill>
                  <a:srgbClr val="CC0066"/>
                </a:solidFill>
              </a:rPr>
              <a:t>, </a:t>
            </a:r>
            <a:r>
              <a:rPr lang="en-US" sz="3000" b="1" dirty="0" err="1">
                <a:solidFill>
                  <a:srgbClr val="CC0066"/>
                </a:solidFill>
              </a:rPr>
              <a:t>libmusicbrainz</a:t>
            </a:r>
            <a:r>
              <a:rPr lang="en-US" sz="3000" b="1" dirty="0">
                <a:solidFill>
                  <a:srgbClr val="CC0066"/>
                </a:solidFill>
              </a:rPr>
              <a:t>, is licensed under the GNU Lesser General Public License, which allows use of the code by proprietary software products</a:t>
            </a:r>
            <a:r>
              <a:rPr lang="en-US" sz="3000" dirty="0"/>
              <a:t>.</a:t>
            </a: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8001000" cy="4062651"/>
          </a:xfrm>
          <a:prstGeom prst="rect">
            <a:avLst/>
          </a:prstGeom>
          <a:noFill/>
        </p:spPr>
        <p:txBody>
          <a:bodyPr wrap="square" rtlCol="0">
            <a:spAutoFit/>
          </a:bodyPr>
          <a:lstStyle/>
          <a:p>
            <a:pPr>
              <a:buFont typeface="Arial" pitchFamily="34" charset="0"/>
              <a:buChar char="•"/>
            </a:pPr>
            <a:r>
              <a:rPr lang="en-US" sz="2400" b="1" dirty="0" smtClean="0">
                <a:solidFill>
                  <a:srgbClr val="000066"/>
                </a:solidFill>
                <a:latin typeface="Arial" pitchFamily="34" charset="0"/>
                <a:cs typeface="Arial" pitchFamily="34" charset="0"/>
              </a:rPr>
              <a:t>In December 2004, the MusicBrainz project was turned over to the </a:t>
            </a:r>
            <a:r>
              <a:rPr lang="en-US" sz="2400" b="1" dirty="0" err="1" smtClean="0">
                <a:solidFill>
                  <a:srgbClr val="000066"/>
                </a:solidFill>
                <a:latin typeface="Arial" pitchFamily="34" charset="0"/>
                <a:cs typeface="Arial" pitchFamily="34" charset="0"/>
              </a:rPr>
              <a:t>MetaBrainz</a:t>
            </a:r>
            <a:r>
              <a:rPr lang="en-US" sz="2400" b="1" dirty="0" smtClean="0">
                <a:solidFill>
                  <a:srgbClr val="000066"/>
                </a:solidFill>
                <a:latin typeface="Arial" pitchFamily="34" charset="0"/>
                <a:cs typeface="Arial" pitchFamily="34" charset="0"/>
              </a:rPr>
              <a:t> Foundation, a non-profit group, by its creator Robert Kaye.</a:t>
            </a:r>
          </a:p>
          <a:p>
            <a:pPr>
              <a:buFont typeface="Arial" pitchFamily="34" charset="0"/>
              <a:buChar char="•"/>
            </a:pPr>
            <a:r>
              <a:rPr lang="en-US" sz="2400" b="1" dirty="0" smtClean="0">
                <a:solidFill>
                  <a:srgbClr val="000066"/>
                </a:solidFill>
                <a:latin typeface="Arial" pitchFamily="34" charset="0"/>
                <a:cs typeface="Arial" pitchFamily="34" charset="0"/>
              </a:rPr>
              <a:t>On 20 January 2006, it was announced that the first commercial venture to use MusicBrainz data is the Barcelona ,Spain based Linkara in their Linkara Música service.</a:t>
            </a:r>
          </a:p>
          <a:p>
            <a:pPr>
              <a:buFont typeface="Arial" pitchFamily="34" charset="0"/>
              <a:buChar char="•"/>
            </a:pPr>
            <a:r>
              <a:rPr lang="en-US" sz="2400" b="1" dirty="0" smtClean="0">
                <a:solidFill>
                  <a:srgbClr val="000066"/>
                </a:solidFill>
                <a:latin typeface="Arial" pitchFamily="34" charset="0"/>
                <a:cs typeface="Arial" pitchFamily="34" charset="0"/>
              </a:rPr>
              <a:t>On 28 June 2007, BBC announced that it has licensed </a:t>
            </a:r>
            <a:r>
              <a:rPr lang="en-US" sz="2400" b="1" dirty="0" err="1" smtClean="0">
                <a:solidFill>
                  <a:srgbClr val="000066"/>
                </a:solidFill>
                <a:latin typeface="Arial" pitchFamily="34" charset="0"/>
                <a:cs typeface="Arial" pitchFamily="34" charset="0"/>
              </a:rPr>
              <a:t>MusicBrainz's</a:t>
            </a:r>
            <a:r>
              <a:rPr lang="en-US" sz="2400" b="1" dirty="0" smtClean="0">
                <a:solidFill>
                  <a:srgbClr val="000066"/>
                </a:solidFill>
                <a:latin typeface="Arial" pitchFamily="34" charset="0"/>
                <a:cs typeface="Arial" pitchFamily="34" charset="0"/>
              </a:rPr>
              <a:t> live data feed to augment their music Web pages.</a:t>
            </a:r>
          </a:p>
          <a:p>
            <a:endParaRPr lang="en-US" dirty="0"/>
          </a:p>
        </p:txBody>
      </p:sp>
      <p:pic>
        <p:nvPicPr>
          <p:cNvPr id="5122" name="Picture 2" descr="C:\Users\Asus\AppData\Local\Microsoft\Windows\Temporary Internet Files\Content.IE5\VV1AO6MY\wh_music-color-2[1].jpg"/>
          <p:cNvPicPr>
            <a:picLocks noChangeAspect="1" noChangeArrowheads="1"/>
          </p:cNvPicPr>
          <p:nvPr/>
        </p:nvPicPr>
        <p:blipFill>
          <a:blip r:embed="rId2"/>
          <a:srcRect/>
          <a:stretch>
            <a:fillRect/>
          </a:stretch>
        </p:blipFill>
        <p:spPr bwMode="auto">
          <a:xfrm>
            <a:off x="2209800" y="4398963"/>
            <a:ext cx="4876800" cy="2459037"/>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838200"/>
            <a:ext cx="7162800" cy="2308324"/>
          </a:xfrm>
          <a:prstGeom prst="rect">
            <a:avLst/>
          </a:prstGeom>
        </p:spPr>
        <p:txBody>
          <a:bodyPr wrap="square">
            <a:spAutoFit/>
          </a:bodyPr>
          <a:lstStyle/>
          <a:p>
            <a:pPr>
              <a:buFont typeface="Arial" pitchFamily="34" charset="0"/>
              <a:buChar char="•"/>
            </a:pPr>
            <a:r>
              <a:rPr lang="en-US" sz="2400" b="1" dirty="0" smtClean="0">
                <a:solidFill>
                  <a:srgbClr val="000066"/>
                </a:solidFill>
                <a:latin typeface="Arial" pitchFamily="34" charset="0"/>
                <a:cs typeface="Arial" pitchFamily="34" charset="0"/>
              </a:rPr>
              <a:t>The BBC online music editors will also join the MusicBrainz community to contribute their knowledge to the database.</a:t>
            </a:r>
          </a:p>
          <a:p>
            <a:pPr>
              <a:buFont typeface="Arial" pitchFamily="34" charset="0"/>
              <a:buChar char="•"/>
            </a:pPr>
            <a:r>
              <a:rPr lang="en-US" sz="2400" b="1" dirty="0" smtClean="0">
                <a:solidFill>
                  <a:srgbClr val="000066"/>
                </a:solidFill>
                <a:latin typeface="Arial" pitchFamily="34" charset="0"/>
                <a:cs typeface="Arial" pitchFamily="34" charset="0"/>
              </a:rPr>
              <a:t>On 28 July 2008, the beta of the new BBC Music site was launched, which publishes a page for each MusicBrainz artist.</a:t>
            </a:r>
          </a:p>
        </p:txBody>
      </p:sp>
      <p:pic>
        <p:nvPicPr>
          <p:cNvPr id="3075" name="Picture 3" descr="C:\Users\Asus\AppData\Local\Microsoft\Windows\Temporary Internet Files\Content.IE5\FKN0A3UW\music notes[1].jpg"/>
          <p:cNvPicPr>
            <a:picLocks noChangeAspect="1" noChangeArrowheads="1"/>
          </p:cNvPicPr>
          <p:nvPr/>
        </p:nvPicPr>
        <p:blipFill>
          <a:blip r:embed="rId2"/>
          <a:srcRect/>
          <a:stretch>
            <a:fillRect/>
          </a:stretch>
        </p:blipFill>
        <p:spPr bwMode="auto">
          <a:xfrm>
            <a:off x="1295400" y="3429000"/>
            <a:ext cx="6400800" cy="2819400"/>
          </a:xfrm>
          <a:prstGeom prst="rect">
            <a:avLst/>
          </a:prstGeom>
          <a:noFill/>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TotalTime>
  <Words>187</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MusicBrainz aims to be: </vt:lpstr>
      <vt:lpstr>The universal lingua franca for music by providing a reliable and unambiguous form of music identification, enabling both people and machines to have meaningful conversations about music. </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Asus</cp:lastModifiedBy>
  <cp:revision>38</cp:revision>
  <dcterms:created xsi:type="dcterms:W3CDTF">2015-12-15T15:50:39Z</dcterms:created>
  <dcterms:modified xsi:type="dcterms:W3CDTF">2015-12-21T12:20:00Z</dcterms:modified>
</cp:coreProperties>
</file>